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73" r:id="rId5"/>
    <p:sldId id="276" r:id="rId6"/>
    <p:sldId id="277" r:id="rId7"/>
    <p:sldId id="290" r:id="rId8"/>
    <p:sldId id="281" r:id="rId9"/>
    <p:sldId id="282" r:id="rId10"/>
    <p:sldId id="283" r:id="rId11"/>
    <p:sldId id="28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2CF6F-65B9-44A2-896E-C32DA1808FB3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1CC4D-5EB7-4171-BE05-FD515B5F8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213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CAA0BC-6609-4556-8B76-A1EDF3B4E98C}" type="datetimeFigureOut">
              <a:rPr lang="en-US" smtClean="0"/>
              <a:t>6/15/2023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0A596-7141-45E9-836C-E467146705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9948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EDB12-8394-47A7-8A05-59923711A05B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03F10-9D1E-4DCA-B170-815E90364302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E552B35C-0655-47DD-98D3-F8A60F1958DA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146F0-1FAC-4F67-A5BB-1CCCB2DED757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3968701-F9AF-4A37-BFDE-901D8D9E7B6F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AEFFC-C95C-4C5B-914A-7F9A0DF446E7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AD705-2ADF-4243-811C-6E2DFC3C25D3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E7F55-D87E-4CE1-B2E2-91A4CF1D2199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603BE-ABED-48EE-A798-ED415F3A30D1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0F503-D9BF-43A4-A647-189C851354C5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08C59-672F-483F-958C-38A83252440B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D59E41AD-D4DE-4984-8D24-69A02568251D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sh-tsang.medium.com/paper-mobilenetv3-searching-for-mobilenetv3-image-classification-5072d4d8703c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459C3A3-8B02-4FAB-91CE-E81E1BA31F4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048" y="2059012"/>
            <a:ext cx="12188952" cy="1828800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2022F-1436-49C5-9347-FDDDF4EE89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3796" y="2122645"/>
            <a:ext cx="10464428" cy="173934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Rover-guided Interpretability in Grape Leaf Disease Detection: </a:t>
            </a:r>
            <a:r>
              <a:rPr lang="en-US" sz="3600" dirty="0" smtClean="0">
                <a:solidFill>
                  <a:schemeClr val="bg1"/>
                </a:solidFill>
              </a:rPr>
              <a:t/>
            </a:r>
            <a:br>
              <a:rPr lang="en-US" sz="3600" dirty="0" smtClean="0">
                <a:solidFill>
                  <a:schemeClr val="bg1"/>
                </a:solidFill>
              </a:rPr>
            </a:br>
            <a:r>
              <a:rPr lang="en-US" sz="2000" dirty="0" smtClean="0">
                <a:solidFill>
                  <a:schemeClr val="bg1"/>
                </a:solidFill>
              </a:rPr>
              <a:t>An </a:t>
            </a:r>
            <a:r>
              <a:rPr lang="en-US" sz="2000" dirty="0">
                <a:solidFill>
                  <a:schemeClr val="bg1"/>
                </a:solidFill>
              </a:rPr>
              <a:t>Explainable AI Approach with </a:t>
            </a:r>
            <a:r>
              <a:rPr lang="en-US" sz="2000" dirty="0" smtClean="0">
                <a:solidFill>
                  <a:schemeClr val="bg1"/>
                </a:solidFill>
              </a:rPr>
              <a:t>Grad-CAM </a:t>
            </a:r>
            <a:r>
              <a:rPr lang="en-US" sz="2000" dirty="0">
                <a:solidFill>
                  <a:schemeClr val="bg1"/>
                </a:solidFill>
              </a:rPr>
              <a:t>and Transfer Learning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B366A7-87C2-43BB-AF03-1AF039EE1D1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048" y="3887812"/>
            <a:ext cx="12188952" cy="4572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56C232-3134-4C4E-8119-3B970E1C38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472" y="4040911"/>
            <a:ext cx="11539727" cy="1258877"/>
          </a:xfrm>
          <a:solidFill>
            <a:schemeClr val="bg1">
              <a:lumMod val="75000"/>
            </a:schemeClr>
          </a:solidFill>
        </p:spPr>
        <p:txBody>
          <a:bodyPr>
            <a:noAutofit/>
          </a:bodyPr>
          <a:lstStyle/>
          <a:p>
            <a:pPr>
              <a:spcBef>
                <a:spcPts val="300"/>
              </a:spcBef>
            </a:pPr>
            <a:r>
              <a:rPr lang="en-US" sz="2400" dirty="0" smtClean="0"/>
              <a:t>Md. Jawadul Karim</a:t>
            </a:r>
          </a:p>
          <a:p>
            <a:pPr>
              <a:spcBef>
                <a:spcPts val="300"/>
              </a:spcBef>
            </a:pPr>
            <a:r>
              <a:rPr lang="en-US" sz="2400" dirty="0" smtClean="0"/>
              <a:t>Department of Electrical &amp; Computer Engineering</a:t>
            </a:r>
          </a:p>
          <a:p>
            <a:pPr>
              <a:spcBef>
                <a:spcPts val="300"/>
              </a:spcBef>
            </a:pPr>
            <a:r>
              <a:rPr lang="en-US" sz="2400" dirty="0" smtClean="0"/>
              <a:t>Rajshahi University of Engineering &amp; Technology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5881" y="149268"/>
            <a:ext cx="1571318" cy="740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72" y="149268"/>
            <a:ext cx="1812022" cy="7394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7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31,500+ Grape Farm Stock Photos, Pictures &amp; Royalty-Free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0261"/>
            <a:ext cx="6153150" cy="3715616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peman Farms has grapes 52 weeks of the year | Produce New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8" b="20711"/>
          <a:stretch/>
        </p:blipFill>
        <p:spPr bwMode="auto">
          <a:xfrm>
            <a:off x="66675" y="3428066"/>
            <a:ext cx="6153150" cy="335991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52908" y="1159055"/>
            <a:ext cx="4896191" cy="48936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</a:rPr>
              <a:t>VINEYARD(GRAPE):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One of the most popular fruits having multiple usages.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bg1"/>
                </a:solidFill>
              </a:rPr>
              <a:t>A dominant fruit in Europe and the Middle East and a fruit source with increasing popularity in </a:t>
            </a:r>
            <a:r>
              <a:rPr lang="en-US" dirty="0" smtClean="0">
                <a:solidFill>
                  <a:schemeClr val="bg1"/>
                </a:solidFill>
              </a:rPr>
              <a:t>Asia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Significant value and  benefits.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	 Nutritional Value and Health </a:t>
            </a:r>
            <a:r>
              <a:rPr lang="en-US" dirty="0" smtClean="0">
                <a:solidFill>
                  <a:schemeClr val="bg1"/>
                </a:solidFill>
              </a:rPr>
              <a:t>Benefits.</a:t>
            </a:r>
          </a:p>
          <a:p>
            <a:pPr lvl="1" algn="just"/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	 Economic Significance.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	 Culinary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dirty="0" smtClean="0">
                <a:solidFill>
                  <a:schemeClr val="bg1"/>
                </a:solidFill>
              </a:rPr>
              <a:t>Cultural Significance.</a:t>
            </a:r>
          </a:p>
          <a:p>
            <a:pPr lvl="1" algn="just"/>
            <a:endParaRPr lang="en-US" dirty="0" smtClean="0">
              <a:solidFill>
                <a:schemeClr val="bg1"/>
              </a:solidFill>
            </a:endParaRP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	 Environmental Benefits.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8079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300" y="3633119"/>
            <a:ext cx="11612882" cy="30469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 smtClean="0">
                <a:solidFill>
                  <a:schemeClr val="bg1"/>
                </a:solidFill>
              </a:rPr>
              <a:t>Grape Disease:</a:t>
            </a: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Due to a number of factors, </a:t>
            </a:r>
            <a:r>
              <a:rPr lang="en-US" dirty="0" smtClean="0">
                <a:solidFill>
                  <a:schemeClr val="bg1"/>
                </a:solidFill>
              </a:rPr>
              <a:t>grape </a:t>
            </a:r>
            <a:r>
              <a:rPr lang="en-US" dirty="0">
                <a:solidFill>
                  <a:schemeClr val="bg1"/>
                </a:solidFill>
              </a:rPr>
              <a:t>harvests are prone to disease</a:t>
            </a:r>
            <a:r>
              <a:rPr lang="en-US" dirty="0" smtClean="0">
                <a:solidFill>
                  <a:schemeClr val="bg1"/>
                </a:solidFill>
              </a:rPr>
              <a:t>. (</a:t>
            </a:r>
            <a:r>
              <a:rPr lang="en-US" dirty="0">
                <a:solidFill>
                  <a:schemeClr val="bg1"/>
                </a:solidFill>
              </a:rPr>
              <a:t>Vulnerability of </a:t>
            </a:r>
            <a:r>
              <a:rPr lang="en-US" dirty="0" smtClean="0">
                <a:solidFill>
                  <a:schemeClr val="bg1"/>
                </a:solidFill>
              </a:rPr>
              <a:t>Grapevines, </a:t>
            </a:r>
            <a:r>
              <a:rPr lang="en-US" dirty="0">
                <a:solidFill>
                  <a:schemeClr val="bg1"/>
                </a:solidFill>
              </a:rPr>
              <a:t>Fungal and Bacterial </a:t>
            </a:r>
            <a:r>
              <a:rPr lang="en-US" dirty="0" smtClean="0">
                <a:solidFill>
                  <a:schemeClr val="bg1"/>
                </a:solidFill>
              </a:rPr>
              <a:t>Pathogens, </a:t>
            </a:r>
            <a:r>
              <a:rPr lang="en-US" dirty="0">
                <a:solidFill>
                  <a:schemeClr val="bg1"/>
                </a:solidFill>
              </a:rPr>
              <a:t>Environmental </a:t>
            </a:r>
            <a:r>
              <a:rPr lang="en-US" dirty="0" smtClean="0">
                <a:solidFill>
                  <a:schemeClr val="bg1"/>
                </a:solidFill>
              </a:rPr>
              <a:t>Factors,</a:t>
            </a:r>
            <a:r>
              <a:rPr lang="en-US" dirty="0">
                <a:solidFill>
                  <a:schemeClr val="bg1"/>
                </a:solidFill>
              </a:rPr>
              <a:t> Lack of Genetic </a:t>
            </a:r>
            <a:r>
              <a:rPr lang="en-US" dirty="0" smtClean="0">
                <a:solidFill>
                  <a:schemeClr val="bg1"/>
                </a:solidFill>
              </a:rPr>
              <a:t>Resistance)</a:t>
            </a:r>
          </a:p>
          <a:p>
            <a:pPr algn="just"/>
            <a:endParaRPr lang="en-US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b="1" i="1" dirty="0" smtClean="0">
                <a:solidFill>
                  <a:schemeClr val="bg1"/>
                </a:solidFill>
              </a:rPr>
              <a:t>Conventional Disease Detection </a:t>
            </a:r>
            <a:r>
              <a:rPr lang="en-US" sz="2400" b="1" i="1" dirty="0">
                <a:solidFill>
                  <a:schemeClr val="bg1"/>
                </a:solidFill>
              </a:rPr>
              <a:t>Methods: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Visual Observation.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Field </a:t>
            </a:r>
            <a:r>
              <a:rPr lang="en-US" dirty="0">
                <a:solidFill>
                  <a:schemeClr val="bg1"/>
                </a:solidFill>
              </a:rPr>
              <a:t>Surveys and Sampling.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Laboratory Testing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Disease Manuals and Guides.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Visual Comparison and Reference Collections.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074" name="Picture 2" descr="Grape Vine Diseases: How to Identify and Treat the 5 Most Common - Minneopa  Orchard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1" t="8927" b="-1816"/>
          <a:stretch/>
        </p:blipFill>
        <p:spPr bwMode="auto">
          <a:xfrm>
            <a:off x="76200" y="66674"/>
            <a:ext cx="4074887" cy="3342733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ow to protect vineyards from grapevine red blotch disease (GRBD) | OSU  Extension Servic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62" t="11243" r="33308" b="16738"/>
          <a:stretch/>
        </p:blipFill>
        <p:spPr bwMode="auto">
          <a:xfrm>
            <a:off x="7794172" y="66675"/>
            <a:ext cx="4293053" cy="334273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Close Up Of A Grape Leaf Affected By Grapevine Leafroll Virus Disease  Stock Photo - Download Image Now - iStoc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087" y="66674"/>
            <a:ext cx="3941309" cy="3342731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2946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5643" y="1615633"/>
            <a:ext cx="6608014" cy="44319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b="1" i="1" dirty="0" smtClean="0">
                <a:solidFill>
                  <a:schemeClr val="bg1"/>
                </a:solidFill>
              </a:rPr>
              <a:t>Deep Learning Approach:</a:t>
            </a:r>
            <a:endParaRPr lang="en-US" sz="2400" b="1" i="1" dirty="0" smtClean="0">
              <a:solidFill>
                <a:schemeClr val="bg1"/>
              </a:solidFill>
            </a:endParaRP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Convolutional Neural Networks (CNNs), a deep learning approach, are used to analyze grape leaf photos that the robotic system has acquired. Large datasets of tagged grape leaf pictures are used to train CNN models, like </a:t>
            </a:r>
            <a:r>
              <a:rPr lang="en-US" dirty="0" smtClean="0">
                <a:solidFill>
                  <a:schemeClr val="bg1"/>
                </a:solidFill>
              </a:rPr>
              <a:t>EfficientNetV3, </a:t>
            </a:r>
            <a:r>
              <a:rPr lang="en-US" dirty="0">
                <a:solidFill>
                  <a:schemeClr val="bg1"/>
                </a:solidFill>
              </a:rPr>
              <a:t>to identify patterns and features linked to various diseases. </a:t>
            </a:r>
            <a:endParaRPr lang="en-US" dirty="0" smtClean="0">
              <a:solidFill>
                <a:schemeClr val="bg1"/>
              </a:solidFill>
            </a:endParaRPr>
          </a:p>
          <a:p>
            <a:pPr lvl="1" algn="just"/>
            <a:endParaRPr lang="en-US" dirty="0">
              <a:solidFill>
                <a:schemeClr val="bg1"/>
              </a:solidFill>
            </a:endParaRPr>
          </a:p>
          <a:p>
            <a:pPr lvl="1" algn="just"/>
            <a:endParaRPr lang="en-US" dirty="0" smtClean="0">
              <a:solidFill>
                <a:schemeClr val="bg1"/>
              </a:solidFill>
            </a:endParaRPr>
          </a:p>
          <a:p>
            <a:pPr lvl="1" algn="just"/>
            <a:endParaRPr lang="en-US" dirty="0" smtClean="0">
              <a:solidFill>
                <a:schemeClr val="bg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sz="2400" b="1" i="1" dirty="0" smtClean="0">
                <a:solidFill>
                  <a:schemeClr val="bg1"/>
                </a:solidFill>
              </a:rPr>
              <a:t>Robotic Approach:</a:t>
            </a:r>
            <a:endParaRPr lang="en-US" sz="2400" b="1" i="1" dirty="0">
              <a:solidFill>
                <a:schemeClr val="bg1"/>
              </a:solidFill>
            </a:endParaRPr>
          </a:p>
          <a:p>
            <a:pPr lvl="1" algn="just"/>
            <a:r>
              <a:rPr lang="en-US" dirty="0">
                <a:solidFill>
                  <a:schemeClr val="bg1"/>
                </a:solidFill>
              </a:rPr>
              <a:t>The robotic approach brings mobility and flexibility to the disease detection process. A specially designed rover or robotic system equipped with a camera is deployed in the grape fields. It can navigate through the vineyard, capturing images of grape leaves from various angles and locations.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5643" y="144842"/>
            <a:ext cx="11905728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Disease Detection Using Deep Learning &amp; Robotic </a:t>
            </a:r>
            <a:r>
              <a:rPr lang="en-US" sz="3200" dirty="0" smtClean="0"/>
              <a:t>Approach: </a:t>
            </a:r>
            <a:endParaRPr lang="en-US" sz="3200" dirty="0"/>
          </a:p>
        </p:txBody>
      </p:sp>
      <p:sp>
        <p:nvSpPr>
          <p:cNvPr id="6" name="AutoShape 2" descr="data:image/png;base64,iVBORw0KGgoAAAANSUhEUgAAABAAAAAQCAMAAAAoLQ9TAAAAMFBMVEUAAAD///8AAACoqKja2trOzs5+fn7ExMSenp6WlpZvb2+7u7uJiYnz8/NEREQtLS2bY1roAAAAAXRSTlNy/u3IdgAAAFxJREFUGJWNz0sOwCAIBFAQFNR+7n/bTqUxaReNs8DwEkWI0iv06SFLUCxXHG17IDOi6WQuzQGNR6pApQN6QDYUMYAF6IQS4PNKPLqng3krPsZWVbmn+/pPf9elC3FxArShYSgeAAAAAElFTkSuQmCC">
            <a:hlinkClick r:id="rId2" tooltip="Paper] MobileNetV3: Searching for MobileNetV3 (Image Classification) | by  Sik-Ho Tsang | Medium"/>
          </p:cNvPr>
          <p:cNvSpPr>
            <a:spLocks noChangeAspect="1" noChangeArrowheads="1"/>
          </p:cNvSpPr>
          <p:nvPr/>
        </p:nvSpPr>
        <p:spPr bwMode="auto">
          <a:xfrm>
            <a:off x="123825" y="-2159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data:image/png;base64,iVBORw0KGgoAAAANSUhEUgAAABAAAAAQCAMAAAAoLQ9TAAAAMFBMVEUAAAD///8AAACoqKja2trOzs5+fn7ExMSenp6WlpZvb2+7u7uJiYnz8/NEREQtLS2bY1roAAAAAXRSTlNy/u3IdgAAAFxJREFUGJWNz0sOwCAIBFAQFNR+7n/bTqUxaReNs8DwEkWI0iv06SFLUCxXHG17IDOi6WQuzQGNR6pApQN6QDYUMYAF6IQS4PNKPLqng3krPsZWVbmn+/pPf9elC3FxArShYSgeAAAAAElFTkSuQmCC">
            <a:hlinkClick r:id="rId2" tooltip="Paper] MobileNetV3: Searching for MobileNetV3 (Image Classification) | by  Sik-Ho Tsang | Medium"/>
          </p:cNvPr>
          <p:cNvSpPr>
            <a:spLocks noChangeAspect="1" noChangeArrowheads="1"/>
          </p:cNvSpPr>
          <p:nvPr/>
        </p:nvSpPr>
        <p:spPr bwMode="auto">
          <a:xfrm>
            <a:off x="276225" y="-635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3825" y="6418647"/>
            <a:ext cx="3707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Image from Sik-Ho Tsang – Medium</a:t>
            </a:r>
            <a:endParaRPr lang="en-US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6" t="32804" r="21111" b="10265"/>
          <a:stretch/>
        </p:blipFill>
        <p:spPr>
          <a:xfrm>
            <a:off x="7126512" y="4092342"/>
            <a:ext cx="4702629" cy="251097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/>
          <a:srcRect l="24286" t="37548" r="37539" b="38607"/>
          <a:stretch/>
        </p:blipFill>
        <p:spPr>
          <a:xfrm>
            <a:off x="7126512" y="1124396"/>
            <a:ext cx="4702629" cy="245291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84301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5772"/>
            <a:ext cx="12192000" cy="62846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065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3433" y="313508"/>
            <a:ext cx="11612882" cy="646331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Model Architecture:</a:t>
            </a:r>
            <a:endParaRPr lang="en-US" sz="3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72486" y="4017615"/>
            <a:ext cx="946264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924576" y="1974627"/>
            <a:ext cx="1014203" cy="8116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extrusionH="63500">
            <a:bevelT w="82550" h="82550"/>
            <a:bevelB w="825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Class 1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924576" y="2800827"/>
            <a:ext cx="1014203" cy="811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 extrusionH="63500">
            <a:bevelT w="82550" h="82550"/>
            <a:bevelB w="825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Class 2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924576" y="3614562"/>
            <a:ext cx="1014203" cy="8116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 extrusionH="63500">
            <a:bevelT w="82550" h="82550"/>
            <a:bevelB w="825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Class 3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0924575" y="4437981"/>
            <a:ext cx="1014203" cy="81166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scene3d>
            <a:camera prst="orthographicFront"/>
            <a:lightRig rig="threePt" dir="t"/>
          </a:scene3d>
          <a:sp3d extrusionH="63500">
            <a:bevelT w="82550" h="82550"/>
            <a:bevelB w="82550" h="825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ysClr val="windowText" lastClr="000000"/>
                </a:solidFill>
              </a:rPr>
              <a:t>Class </a:t>
            </a:r>
            <a:r>
              <a:rPr lang="en-US" b="1" dirty="0" smtClean="0">
                <a:solidFill>
                  <a:sysClr val="windowText" lastClr="000000"/>
                </a:solidFill>
              </a:rPr>
              <a:t>4</a:t>
            </a:r>
            <a:endParaRPr lang="en-US" b="1" dirty="0">
              <a:solidFill>
                <a:sysClr val="windowText" lastClr="000000"/>
              </a:solidFill>
            </a:endParaRPr>
          </a:p>
        </p:txBody>
      </p:sp>
      <p:sp>
        <p:nvSpPr>
          <p:cNvPr id="14" name="Trapezoid 13"/>
          <p:cNvSpPr/>
          <p:nvPr/>
        </p:nvSpPr>
        <p:spPr>
          <a:xfrm rot="5400000">
            <a:off x="4120057" y="3134901"/>
            <a:ext cx="914400" cy="1216152"/>
          </a:xfrm>
          <a:prstGeom prst="trapezoid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ction Button: Custom 14">
            <a:hlinkClick r:id="" action="ppaction://noaction" highlightClick="1"/>
          </p:cNvPr>
          <p:cNvSpPr/>
          <p:nvPr/>
        </p:nvSpPr>
        <p:spPr>
          <a:xfrm>
            <a:off x="6214128" y="3113793"/>
            <a:ext cx="1042416" cy="1042416"/>
          </a:xfrm>
          <a:prstGeom prst="actionButtonBlank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isometricRightUp">
              <a:rot lat="2100000" lon="18000000" rev="0"/>
            </a:camera>
            <a:lightRig rig="threePt" dir="t">
              <a:rot lat="0" lon="0" rev="0"/>
            </a:lightRig>
          </a:scene3d>
          <a:sp3d>
            <a:bevelT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ction Button: Custom 15">
            <a:hlinkClick r:id="" action="ppaction://noaction" highlightClick="1"/>
          </p:cNvPr>
          <p:cNvSpPr/>
          <p:nvPr/>
        </p:nvSpPr>
        <p:spPr>
          <a:xfrm>
            <a:off x="6424585" y="3113793"/>
            <a:ext cx="1042416" cy="1042416"/>
          </a:xfrm>
          <a:prstGeom prst="actionButtonBlank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isometricRightUp">
              <a:rot lat="2100000" lon="18000000" rev="0"/>
            </a:camera>
            <a:lightRig rig="threePt" dir="t">
              <a:rot lat="0" lon="0" rev="0"/>
            </a:lightRig>
          </a:scene3d>
          <a:sp3d>
            <a:bevelT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ction Button: Custom 16">
            <a:hlinkClick r:id="" action="ppaction://noaction" highlightClick="1"/>
          </p:cNvPr>
          <p:cNvSpPr/>
          <p:nvPr/>
        </p:nvSpPr>
        <p:spPr>
          <a:xfrm>
            <a:off x="6608101" y="3082902"/>
            <a:ext cx="1042416" cy="1042416"/>
          </a:xfrm>
          <a:prstGeom prst="actionButtonBlank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isometricRightUp">
              <a:rot lat="2100000" lon="18000000" rev="0"/>
            </a:camera>
            <a:lightRig rig="threePt" dir="t">
              <a:rot lat="0" lon="0" rev="0"/>
            </a:lightRig>
          </a:scene3d>
          <a:sp3d>
            <a:bevelT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ction Button: Custom 17">
            <a:hlinkClick r:id="" action="ppaction://noaction" highlightClick="1"/>
          </p:cNvPr>
          <p:cNvSpPr/>
          <p:nvPr/>
        </p:nvSpPr>
        <p:spPr>
          <a:xfrm>
            <a:off x="6818558" y="3082902"/>
            <a:ext cx="1042416" cy="1042416"/>
          </a:xfrm>
          <a:prstGeom prst="actionButtonBlank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isometricRightUp">
              <a:rot lat="2100000" lon="18000000" rev="0"/>
            </a:camera>
            <a:lightRig rig="threePt" dir="t">
              <a:rot lat="0" lon="0" rev="0"/>
            </a:lightRig>
          </a:scene3d>
          <a:sp3d>
            <a:bevelT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ction Button: Custom 18">
            <a:hlinkClick r:id="" action="ppaction://noaction" highlightClick="1"/>
          </p:cNvPr>
          <p:cNvSpPr/>
          <p:nvPr/>
        </p:nvSpPr>
        <p:spPr>
          <a:xfrm>
            <a:off x="6984533" y="3098348"/>
            <a:ext cx="1042416" cy="1042416"/>
          </a:xfrm>
          <a:prstGeom prst="actionButtonBlank">
            <a:avLst/>
          </a:prstGeom>
          <a:solidFill>
            <a:schemeClr val="accent6">
              <a:lumMod val="40000"/>
              <a:lumOff val="60000"/>
            </a:schemeClr>
          </a:solidFill>
          <a:scene3d>
            <a:camera prst="isometricRightUp">
              <a:rot lat="2100000" lon="18000000" rev="0"/>
            </a:camera>
            <a:lightRig rig="threePt" dir="t">
              <a:rot lat="0" lon="0" rev="0"/>
            </a:lightRig>
          </a:scene3d>
          <a:sp3d>
            <a:bevelT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ction Button: Custom 19">
            <a:hlinkClick r:id="" action="ppaction://noaction" highlightClick="1"/>
          </p:cNvPr>
          <p:cNvSpPr/>
          <p:nvPr/>
        </p:nvSpPr>
        <p:spPr>
          <a:xfrm>
            <a:off x="7194990" y="3098348"/>
            <a:ext cx="1042416" cy="1042416"/>
          </a:xfrm>
          <a:prstGeom prst="actionButtonBlank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isometricRightUp">
              <a:rot lat="2100000" lon="18000000" rev="0"/>
            </a:camera>
            <a:lightRig rig="threePt" dir="t">
              <a:rot lat="0" lon="0" rev="0"/>
            </a:lightRig>
          </a:scene3d>
          <a:sp3d>
            <a:bevelT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683251" y="3502290"/>
            <a:ext cx="1663437" cy="3628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softEdge rad="12700"/>
          </a:effectLst>
          <a:scene3d>
            <a:camera prst="isometricRightUp"/>
            <a:lightRig rig="two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Slide Number Placeholder 2"/>
          <p:cNvSpPr txBox="1">
            <a:spLocks/>
          </p:cNvSpPr>
          <p:nvPr/>
        </p:nvSpPr>
        <p:spPr>
          <a:xfrm>
            <a:off x="7715859" y="4843815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08" y="1268612"/>
            <a:ext cx="1400448" cy="140044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508" y="5044837"/>
            <a:ext cx="1448687" cy="1448687"/>
          </a:xfrm>
          <a:prstGeom prst="rect">
            <a:avLst/>
          </a:prstGeom>
        </p:spPr>
      </p:pic>
      <p:sp>
        <p:nvSpPr>
          <p:cNvPr id="34" name="Action Button: Custom 33">
            <a:hlinkClick r:id="" action="ppaction://noaction" highlightClick="1"/>
          </p:cNvPr>
          <p:cNvSpPr/>
          <p:nvPr/>
        </p:nvSpPr>
        <p:spPr>
          <a:xfrm>
            <a:off x="5312192" y="4476720"/>
            <a:ext cx="417095" cy="498291"/>
          </a:xfrm>
          <a:prstGeom prst="actionButtonBlan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ction Button: Custom 34">
            <a:hlinkClick r:id="" action="ppaction://noaction" highlightClick="1"/>
          </p:cNvPr>
          <p:cNvSpPr/>
          <p:nvPr/>
        </p:nvSpPr>
        <p:spPr>
          <a:xfrm>
            <a:off x="5729287" y="4476720"/>
            <a:ext cx="417095" cy="498291"/>
          </a:xfrm>
          <a:prstGeom prst="actionButtonBlan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ction Button: Custom 35">
            <a:hlinkClick r:id="" action="ppaction://noaction" highlightClick="1"/>
          </p:cNvPr>
          <p:cNvSpPr/>
          <p:nvPr/>
        </p:nvSpPr>
        <p:spPr>
          <a:xfrm>
            <a:off x="6146382" y="4476720"/>
            <a:ext cx="417095" cy="498291"/>
          </a:xfrm>
          <a:prstGeom prst="actionButtonBlan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ction Button: Custom 36">
            <a:hlinkClick r:id="" action="ppaction://noaction" highlightClick="1"/>
          </p:cNvPr>
          <p:cNvSpPr/>
          <p:nvPr/>
        </p:nvSpPr>
        <p:spPr>
          <a:xfrm>
            <a:off x="6563477" y="4476720"/>
            <a:ext cx="417095" cy="498291"/>
          </a:xfrm>
          <a:prstGeom prst="actionButtonBlan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ction Button: Custom 37">
            <a:hlinkClick r:id="" action="ppaction://noaction" highlightClick="1"/>
          </p:cNvPr>
          <p:cNvSpPr/>
          <p:nvPr/>
        </p:nvSpPr>
        <p:spPr>
          <a:xfrm>
            <a:off x="6955908" y="4476720"/>
            <a:ext cx="417095" cy="498291"/>
          </a:xfrm>
          <a:prstGeom prst="actionButtonBlan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ction Button: Custom 38">
            <a:hlinkClick r:id="" action="ppaction://noaction" highlightClick="1"/>
          </p:cNvPr>
          <p:cNvSpPr/>
          <p:nvPr/>
        </p:nvSpPr>
        <p:spPr>
          <a:xfrm>
            <a:off x="7373003" y="4476720"/>
            <a:ext cx="417095" cy="498291"/>
          </a:xfrm>
          <a:prstGeom prst="actionButtonBlan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tion Button: Custom 39">
            <a:hlinkClick r:id="" action="ppaction://noaction" highlightClick="1"/>
          </p:cNvPr>
          <p:cNvSpPr/>
          <p:nvPr/>
        </p:nvSpPr>
        <p:spPr>
          <a:xfrm>
            <a:off x="7790098" y="4476720"/>
            <a:ext cx="417095" cy="498291"/>
          </a:xfrm>
          <a:prstGeom prst="actionButtonBlan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ction Button: Custom 40">
            <a:hlinkClick r:id="" action="ppaction://noaction" highlightClick="1"/>
          </p:cNvPr>
          <p:cNvSpPr/>
          <p:nvPr/>
        </p:nvSpPr>
        <p:spPr>
          <a:xfrm>
            <a:off x="8207193" y="4476720"/>
            <a:ext cx="417095" cy="498291"/>
          </a:xfrm>
          <a:prstGeom prst="actionButtonBlan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818559" y="5761340"/>
            <a:ext cx="376432" cy="610152"/>
          </a:xfrm>
          <a:prstGeom prst="ellipse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43" name="Round Diagonal Corner Rectangle 42"/>
          <p:cNvSpPr/>
          <p:nvPr/>
        </p:nvSpPr>
        <p:spPr>
          <a:xfrm>
            <a:off x="4312894" y="5963504"/>
            <a:ext cx="1015521" cy="508000"/>
          </a:xfrm>
          <a:prstGeom prst="round2Diag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ReLU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332531" y="6493524"/>
            <a:ext cx="132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</a:t>
            </a:r>
            <a:r>
              <a:rPr lang="en-US" dirty="0" smtClean="0">
                <a:solidFill>
                  <a:schemeClr val="bg1"/>
                </a:solidFill>
              </a:rPr>
              <a:t>RAD-CAM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330129" y="2686023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Input Image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259164" y="3448995"/>
            <a:ext cx="1400175" cy="46944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00948" y="3889286"/>
            <a:ext cx="2587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Splitting &amp; Preprocessing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8815294" y="4140764"/>
            <a:ext cx="173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Layer Activation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/>
          <p:cNvCxnSpPr>
            <a:stCxn id="34" idx="1"/>
          </p:cNvCxnSpPr>
          <p:nvPr/>
        </p:nvCxnSpPr>
        <p:spPr>
          <a:xfrm>
            <a:off x="5520740" y="4975011"/>
            <a:ext cx="1150928" cy="1032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5878179" y="4975011"/>
            <a:ext cx="893845" cy="8828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1" idx="1"/>
          </p:cNvCxnSpPr>
          <p:nvPr/>
        </p:nvCxnSpPr>
        <p:spPr>
          <a:xfrm flipH="1">
            <a:off x="7279610" y="4975011"/>
            <a:ext cx="1136131" cy="1032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0" idx="1"/>
            <a:endCxn id="42" idx="7"/>
          </p:cNvCxnSpPr>
          <p:nvPr/>
        </p:nvCxnSpPr>
        <p:spPr>
          <a:xfrm flipH="1">
            <a:off x="7139864" y="4975011"/>
            <a:ext cx="858782" cy="8756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608101" y="5208940"/>
            <a:ext cx="7316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5454247" y="6201424"/>
            <a:ext cx="1285993" cy="160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10779350" y="5403766"/>
            <a:ext cx="1401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Output Class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3" name="Elbow Connector 72"/>
          <p:cNvCxnSpPr/>
          <p:nvPr/>
        </p:nvCxnSpPr>
        <p:spPr>
          <a:xfrm rot="10800000">
            <a:off x="2902487" y="5761340"/>
            <a:ext cx="1325788" cy="54936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533684" y="3742977"/>
            <a:ext cx="6219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3104809" y="3683719"/>
            <a:ext cx="6219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1973679" y="2985028"/>
            <a:ext cx="10243" cy="4150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8040185" y="3742977"/>
            <a:ext cx="6219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10182184" y="3683719"/>
            <a:ext cx="6219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4173638" y="282862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CNN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548602" y="2368649"/>
            <a:ext cx="358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Rectified Convolution Feature Maps</a:t>
            </a:r>
            <a:endParaRPr lang="en-US" dirty="0"/>
          </a:p>
        </p:txBody>
      </p:sp>
      <p:cxnSp>
        <p:nvCxnSpPr>
          <p:cNvPr id="88" name="Elbow Connector 87"/>
          <p:cNvCxnSpPr/>
          <p:nvPr/>
        </p:nvCxnSpPr>
        <p:spPr>
          <a:xfrm rot="10800000">
            <a:off x="8923485" y="4843815"/>
            <a:ext cx="1701538" cy="1435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85983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225" y="161108"/>
            <a:ext cx="11612882" cy="584775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Practical Demonstration: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pic>
        <p:nvPicPr>
          <p:cNvPr id="4" name="firs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71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2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881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871927-9856-4138-B7A7-125C4AA7EF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4E3864-550F-4194-BC9D-CCA442A52D0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9934CB3-A97C-40D1-8D7D-5211E1C57C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Banded design</Template>
  <TotalTime>0</TotalTime>
  <Words>319</Words>
  <Application>Microsoft Office PowerPoint</Application>
  <PresentationFormat>Widescreen</PresentationFormat>
  <Paragraphs>60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Corbel</vt:lpstr>
      <vt:lpstr>Wingdings</vt:lpstr>
      <vt:lpstr>Banded</vt:lpstr>
      <vt:lpstr>Rover-guided Interpretability in Grape Leaf Disease Detection:  An Explainable AI Approach with Grad-CAM and Transfer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2023-06-13T15:37:37Z</dcterms:created>
  <dcterms:modified xsi:type="dcterms:W3CDTF">2023-06-15T16:43:24Z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